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D893B-FEFE-477A-98B9-18F655A64AA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37EE-3907-4800-95A6-B907423F7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98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37EE-3907-4800-95A6-B907423F7EC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9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urokok.com.ua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svitor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630" y="2550963"/>
            <a:ext cx="180679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7705775" y="2726"/>
            <a:ext cx="1438225" cy="6858000"/>
            <a:chOff x="-9475" y="0"/>
            <a:chExt cx="1438225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Прямоугольник 16"/>
          <p:cNvSpPr/>
          <p:nvPr/>
        </p:nvSpPr>
        <p:spPr>
          <a:xfrm>
            <a:off x="1547664" y="188641"/>
            <a:ext cx="6480720" cy="230832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48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шпаргалка: </a:t>
            </a:r>
            <a:r>
              <a:rPr lang="ru-RU" sz="4800" b="1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лайфхаки</a:t>
            </a:r>
            <a:r>
              <a:rPr lang="ru-RU" sz="48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ЗНО </a:t>
            </a:r>
            <a:br>
              <a:rPr lang="ru-RU" sz="48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4800" b="1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48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48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9275" y="4308406"/>
            <a:ext cx="6609109" cy="195175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https://urokok.com.ua</a:t>
            </a: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Презентацію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підготувала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uk-UA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вчитель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Колінковецького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ЗЗСО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ступенів</a:t>
            </a:r>
            <a:b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Тодоріко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Алла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Анатоліївна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4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696492" y="-4873"/>
            <a:ext cx="31683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Кістлявий пестливий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хлопець </a:t>
            </a:r>
            <a:b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шістнадцять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разів </a:t>
            </a:r>
            <a:b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хвастнув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своїм </a:t>
            </a:r>
            <a:b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зап’ястним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тату. Хочеться спростити цей вислів, але не можна, бо саме в цих словах спрощення не відбувається. Запам’ятайте цю кумедну фразу!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428612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670884" y="-1"/>
            <a:ext cx="3473116" cy="6776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Скільки пальців на руках — стільки частин української мови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1000"/>
              </a:spcAf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руках у людини 10 пальців. Саме стільки є частин української мови.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Іменник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Прикметник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Займенник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Числівник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Дієслово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Прислівник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Прийменник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Вигук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Традиційно в тесті ЗНО є завдання — на встановлення відповідності між словами та частинами мови, до яких вони належать.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87082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724129" y="1"/>
            <a:ext cx="3240360" cy="639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</a:t>
            </a:r>
            <a:r>
              <a:rPr lang="uk-UA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ЗНО слово «</a:t>
            </a:r>
            <a:r>
              <a:rPr lang="uk-UA" sz="16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волосся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стане в пригоді, якщо запам’ятати, що воно завжди вживається в однині. Якщо ж побачите завдання, де необхідно порахувати, чи збігається кількість букв і звуків у слові, пам’ятайте, що подвоєння в словах дають один звук: волосся — </a:t>
            </a:r>
            <a:r>
              <a:rPr lang="ru-RU" dirty="0"/>
              <a:t>[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 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b="1" dirty="0"/>
              <a:t>'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а</a:t>
            </a:r>
            <a:r>
              <a:rPr lang="ru-RU" dirty="0"/>
              <a:t>]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букв і 6 звуків.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Пригадаймо, що буква «я» в транскрипції цього слова позначатиме один звук, а не два, як у слові «м’яз», адже стоїть після приголосного.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48134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670884" y="-1"/>
            <a:ext cx="3473116" cy="6404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та підні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жя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Зазвичай, завдання про спільнокореневі слова повторюється з року в рік і починається фразою «Вкажіть слово, яке є спільнокореневим до…» або «Вкажіть рядок, в якому всі слова спільнокореневі, КРІМ…»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Укладачі тестів полюбляють наводити приклади з омонімічними коренями на зразок 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літо — літній — літечко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 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літати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всіх цих словах корінь «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а зайвим є слово «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літати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бо воно не є спільнокореневим, адже має інше значення, незважаючи на омонімічний корінь. А ось слова «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нога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підніжжя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є спільнокореневими, хоч у них і відбулося чергування.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661273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670884" y="153744"/>
            <a:ext cx="3473116" cy="6768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2, 3, 4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чобот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чобот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одне з найпідступніших завдань на ЗНО. Можна, до речі, до каші й морквяного соку додати два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апельсин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апельсин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три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банан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банан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3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Правильно говорити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банан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апельсин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тому що числівники 2, 3, 4 узгоджуються з іменниками в називному відмінку множини.</a:t>
            </a:r>
            <a:endParaRPr lang="ru-RU" sz="13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як сказати правильно: два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два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Тепер ви знаєте, що все ж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 Зиновій взутий у два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чобот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Пригадаймо ще й фразеологізм </a:t>
            </a:r>
            <a:r>
              <a:rPr lang="uk-UA" sz="13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«Два чоботи — пара</a:t>
            </a:r>
            <a:r>
              <a:rPr lang="uk-UA" sz="13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що характеризує подібних одне до одного людей, особливо стосовно недоліків. Числівники 5 і більше вимагають іншого узгодження: родового відмінка множини, тому писатимемо п’ять </a:t>
            </a:r>
            <a:r>
              <a:rPr lang="uk-UA" sz="13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пальц</a:t>
            </a:r>
            <a:r>
              <a:rPr lang="uk-UA" sz="1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ІВ</a:t>
            </a:r>
            <a:r>
              <a:rPr lang="uk-UA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361272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652120" y="116632"/>
            <a:ext cx="3491880" cy="6683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b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словах іншомовного походження </a:t>
            </a:r>
            <a:b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 д, т, з, с, ц, ч, ш, ж, р (де-ти-з’їси-цю-чашу-жиру) перед приголосними, крім /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пишемо букву «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Наш Зиновій Наумович, до речі, полюбляє їсти 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носити дж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нси з африкатом </a:t>
            </a:r>
            <a:r>
              <a:rPr lang="ru-RU" b="1" dirty="0"/>
              <a:t>[{</a:t>
            </a:r>
            <a:r>
              <a:rPr lang="ru-RU" b="1" dirty="0" err="1">
                <a:solidFill>
                  <a:srgbClr val="FF0000"/>
                </a:solidFill>
              </a:rPr>
              <a:t>дж</a:t>
            </a:r>
            <a:r>
              <a:rPr lang="ru-RU" b="1" dirty="0"/>
              <a:t>}</a:t>
            </a:r>
            <a:r>
              <a:rPr lang="ru-RU" b="1" dirty="0" err="1"/>
              <a:t>и́нси</a:t>
            </a:r>
            <a:r>
              <a:rPr lang="ru-RU" b="1" baseline="30000" dirty="0" err="1"/>
              <a:t>е</a:t>
            </a:r>
            <a:r>
              <a:rPr lang="ru-RU" b="1" dirty="0"/>
              <a:t>]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який позначає у фонетичній транскрипції один звук.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013862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Прямоугольник 17"/>
          <p:cNvSpPr/>
          <p:nvPr/>
        </p:nvSpPr>
        <p:spPr>
          <a:xfrm>
            <a:off x="5652058" y="1"/>
            <a:ext cx="349194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Ремі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нч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b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/>
              <a:t>Коли чуєш слова «</a:t>
            </a:r>
            <a:r>
              <a:rPr lang="uk-UA" sz="1600" b="1" dirty="0">
                <a:solidFill>
                  <a:srgbClr val="FF0000"/>
                </a:solidFill>
              </a:rPr>
              <a:t>ремінчик</a:t>
            </a:r>
            <a:r>
              <a:rPr lang="uk-UA" sz="1600" b="1" dirty="0"/>
              <a:t>», «</a:t>
            </a:r>
            <a:r>
              <a:rPr lang="uk-UA" sz="1600" b="1" dirty="0">
                <a:solidFill>
                  <a:srgbClr val="FF0000"/>
                </a:solidFill>
              </a:rPr>
              <a:t>промінчик</a:t>
            </a:r>
            <a:r>
              <a:rPr lang="uk-UA" sz="1600" b="1" dirty="0"/>
              <a:t>», «</a:t>
            </a:r>
            <a:r>
              <a:rPr lang="uk-UA" sz="1600" b="1" dirty="0">
                <a:solidFill>
                  <a:srgbClr val="FF0000"/>
                </a:solidFill>
              </a:rPr>
              <a:t>камінчик</a:t>
            </a:r>
            <a:r>
              <a:rPr lang="uk-UA" sz="1600" b="1" dirty="0"/>
              <a:t>», хочеться написати м’який знак після «н». </a:t>
            </a:r>
            <a:br>
              <a:rPr lang="uk-UA" sz="1600" b="1" dirty="0"/>
            </a:br>
            <a:r>
              <a:rPr lang="uk-UA" sz="1600" b="1" dirty="0"/>
              <a:t>Насправді варто пригадати, що після букви «н» перед шиплячими ж, ч, ш, </a:t>
            </a:r>
            <a:r>
              <a:rPr lang="uk-UA" sz="1600" b="1" dirty="0" err="1"/>
              <a:t>дж</a:t>
            </a:r>
            <a:r>
              <a:rPr lang="uk-UA" sz="1600" b="1" dirty="0"/>
              <a:t> м’який знак не пишемо. Інакше наш украї</a:t>
            </a:r>
            <a:r>
              <a:rPr lang="uk-UA" sz="1600" b="1" dirty="0">
                <a:solidFill>
                  <a:srgbClr val="FF0000"/>
                </a:solidFill>
              </a:rPr>
              <a:t>нськ</a:t>
            </a:r>
            <a:r>
              <a:rPr lang="uk-UA" sz="1600" b="1" dirty="0"/>
              <a:t>ий (у цьому слові так само немає м’якого </a:t>
            </a:r>
            <a:r>
              <a:rPr lang="uk-UA" sz="1600" b="1" dirty="0" err="1"/>
              <a:t>знака</a:t>
            </a:r>
            <a:r>
              <a:rPr lang="uk-UA" sz="1600" b="1" dirty="0"/>
              <a:t> після «н» перед суфіксом -</a:t>
            </a:r>
            <a:r>
              <a:rPr lang="uk-UA" sz="1600" b="1" dirty="0" err="1"/>
              <a:t>ськ</a:t>
            </a:r>
            <a:r>
              <a:rPr lang="uk-UA" sz="1600" b="1" dirty="0"/>
              <a:t>) хлопець Зиновій Наумович дістане ремінчик. Жарт! </a:t>
            </a:r>
            <a:br>
              <a:rPr lang="uk-UA" sz="1600" b="1" dirty="0"/>
            </a:br>
            <a:r>
              <a:rPr lang="uk-UA" sz="1600" b="1" dirty="0"/>
              <a:t>У цього правила є винятки, які варто пам’ятати: Ма</a:t>
            </a:r>
            <a:r>
              <a:rPr lang="uk-UA" sz="1600" b="1" dirty="0">
                <a:solidFill>
                  <a:srgbClr val="FF0000"/>
                </a:solidFill>
              </a:rPr>
              <a:t>ньч</a:t>
            </a:r>
            <a:r>
              <a:rPr lang="uk-UA" sz="1600" b="1" dirty="0"/>
              <a:t>журія, же</a:t>
            </a:r>
            <a:r>
              <a:rPr lang="uk-UA" sz="1600" b="1" dirty="0">
                <a:solidFill>
                  <a:srgbClr val="FF0000"/>
                </a:solidFill>
              </a:rPr>
              <a:t>ньш</a:t>
            </a:r>
            <a:r>
              <a:rPr lang="uk-UA" sz="1600" b="1" dirty="0"/>
              <a:t>ень, ня</a:t>
            </a:r>
            <a:r>
              <a:rPr lang="uk-UA" sz="1600" b="1" dirty="0">
                <a:solidFill>
                  <a:srgbClr val="FF0000"/>
                </a:solidFill>
              </a:rPr>
              <a:t>ньч</a:t>
            </a:r>
            <a:r>
              <a:rPr lang="uk-UA" sz="1600" b="1" dirty="0"/>
              <a:t>ити, бри</a:t>
            </a:r>
            <a:r>
              <a:rPr lang="uk-UA" sz="1600" b="1" dirty="0">
                <a:solidFill>
                  <a:srgbClr val="FF0000"/>
                </a:solidFill>
              </a:rPr>
              <a:t>ньч</a:t>
            </a:r>
            <a:r>
              <a:rPr lang="uk-UA" sz="1600" b="1" dirty="0"/>
              <a:t>ати.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053915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670884" y="0"/>
            <a:ext cx="3473116" cy="6960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 та ні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Асиміляція за глухістю трапляється не часто, але забувати про неї не варто. </a:t>
            </a:r>
            <a:b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Пишемо в словах «кі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ті» та «ні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ті» букву «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але в транскрипції — «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/>
              <a:t>[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к’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b="1" dirty="0"/>
              <a:t>́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/>
              <a:t>'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/>
              <a:t>]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b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[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/>
              <a:t>'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ru-RU" b="1" dirty="0"/>
              <a:t>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/>
              <a:t>'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/>
              <a:t>]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Кількість звуків при цьому не змінюється.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913346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652058" y="0"/>
            <a:ext cx="34919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Слухайте своє тіло, випийте морквяного соку, зі святковим настроєм одягайте джинси, беріть кварцовий годинник і…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«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747" y="2345322"/>
            <a:ext cx="2448272" cy="209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868144" y="4998658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Georgia" panose="02040502050405020303" pitchFamily="18" charset="0"/>
              </a:rPr>
              <a:t>Успіхів</a:t>
            </a:r>
            <a:r>
              <a:rPr lang="ru-RU" sz="2800" b="1" dirty="0">
                <a:latin typeface="Georgia" panose="02040502050405020303" pitchFamily="18" charset="0"/>
              </a:rPr>
              <a:t> 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1" dirty="0">
                <a:latin typeface="Georgia" panose="02040502050405020303" pitchFamily="18" charset="0"/>
              </a:rPr>
              <a:t>на ЗНО!</a:t>
            </a:r>
            <a:endParaRPr lang="ru-RU" sz="2800" b="1" dirty="0">
              <a:effectLst/>
              <a:latin typeface="Georgia" panose="02040502050405020303" pitchFamily="18" charset="0"/>
            </a:endParaRPr>
          </a:p>
        </p:txBody>
      </p:sp>
      <p:pic>
        <p:nvPicPr>
          <p:cNvPr id="12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06030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75198"/>
            <a:ext cx="3384376" cy="6522154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Зиновій Наумович Освітянин. </a:t>
            </a:r>
            <a:b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Кожна частина його тіла — підказка для легкого</a:t>
            </a:r>
            <a:b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запам’ятовування підступних правил, які знадобляться під час складання ЗНО з української мови. </a:t>
            </a:r>
            <a:br>
              <a:rPr lang="ru-RU" dirty="0">
                <a:effectLst/>
              </a:rPr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75" y="0"/>
            <a:ext cx="38728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3096344" cy="6480720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uk-UA" sz="2000" dirty="0" err="1">
                <a:solidFill>
                  <a:schemeClr val="tx1"/>
                </a:solidFill>
                <a:effectLst/>
              </a:rPr>
              <a:t>Мозк</a:t>
            </a:r>
            <a:r>
              <a:rPr lang="uk-UA" sz="2000" dirty="0" err="1">
                <a:solidFill>
                  <a:schemeClr val="accent6"/>
                </a:solidFill>
                <a:effectLst/>
              </a:rPr>
              <a:t>У</a:t>
            </a:r>
            <a:r>
              <a:rPr lang="uk-UA" sz="2000" dirty="0">
                <a:solidFill>
                  <a:schemeClr val="tx1"/>
                </a:solidFill>
                <a:effectLst/>
              </a:rPr>
              <a:t> чи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мозк</a:t>
            </a:r>
            <a:r>
              <a:rPr lang="uk-UA" sz="2000" dirty="0" err="1">
                <a:solidFill>
                  <a:schemeClr val="accent6"/>
                </a:solidFill>
                <a:effectLst/>
              </a:rPr>
              <a:t>а</a:t>
            </a:r>
            <a:r>
              <a:rPr lang="uk-UA" sz="2000" dirty="0">
                <a:solidFill>
                  <a:schemeClr val="tx1"/>
                </a:solidFill>
                <a:effectLst/>
              </a:rPr>
              <a:t>?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uk-UA" sz="2000" dirty="0">
                <a:solidFill>
                  <a:schemeClr val="tx1"/>
                </a:solidFill>
                <a:effectLst/>
              </a:rPr>
              <a:t>Шлунк</a:t>
            </a:r>
            <a:r>
              <a:rPr lang="uk-UA" sz="2000" dirty="0">
                <a:solidFill>
                  <a:schemeClr val="accent6"/>
                </a:solidFill>
                <a:effectLst/>
              </a:rPr>
              <a:t>у</a:t>
            </a:r>
            <a:r>
              <a:rPr lang="uk-UA" sz="2000" dirty="0">
                <a:solidFill>
                  <a:schemeClr val="tx1"/>
                </a:solidFill>
                <a:effectLst/>
              </a:rPr>
              <a:t> чи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шлунк</a:t>
            </a:r>
            <a:r>
              <a:rPr lang="uk-UA" sz="2000" dirty="0" err="1">
                <a:solidFill>
                  <a:schemeClr val="accent6"/>
                </a:solidFill>
                <a:effectLst/>
              </a:rPr>
              <a:t>А</a:t>
            </a:r>
            <a:r>
              <a:rPr lang="uk-UA" sz="2000" dirty="0">
                <a:solidFill>
                  <a:schemeClr val="tx1"/>
                </a:solidFill>
                <a:effectLst/>
              </a:rPr>
              <a:t>?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uk-UA" sz="2000" dirty="0">
                <a:solidFill>
                  <a:schemeClr val="tx1"/>
                </a:solidFill>
                <a:effectLst/>
              </a:rPr>
              <a:t>Пальц</a:t>
            </a:r>
            <a:r>
              <a:rPr lang="uk-UA" sz="2000" dirty="0">
                <a:solidFill>
                  <a:schemeClr val="accent6"/>
                </a:solidFill>
                <a:effectLst/>
              </a:rPr>
              <a:t>ю</a:t>
            </a:r>
            <a:r>
              <a:rPr lang="uk-UA" sz="2000" dirty="0">
                <a:solidFill>
                  <a:schemeClr val="tx1"/>
                </a:solidFill>
                <a:effectLst/>
              </a:rPr>
              <a:t> чи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пальц</a:t>
            </a:r>
            <a:r>
              <a:rPr lang="uk-UA" sz="2000" dirty="0" err="1">
                <a:solidFill>
                  <a:schemeClr val="accent6"/>
                </a:solidFill>
                <a:effectLst/>
              </a:rPr>
              <a:t>Я</a:t>
            </a:r>
            <a:r>
              <a:rPr lang="uk-UA" sz="2000" dirty="0">
                <a:solidFill>
                  <a:schemeClr val="tx1"/>
                </a:solidFill>
                <a:effectLst/>
              </a:rPr>
              <a:t>?</a:t>
            </a:r>
            <a:br>
              <a:rPr lang="ru-RU" dirty="0">
                <a:effectLst/>
              </a:rPr>
            </a:br>
            <a:r>
              <a:rPr lang="uk-UA" sz="2000" dirty="0">
                <a:solidFill>
                  <a:schemeClr val="tx1"/>
                </a:solidFill>
                <a:effectLst/>
              </a:rPr>
              <a:t>Наше тіло — єдина система, злагоджену роботу якої забезпечують органи тіла. Добре пам’ятати, що частини нашого тіла, зокрема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зуб</a:t>
            </a:r>
            <a:r>
              <a:rPr lang="uk-UA" sz="2000" dirty="0" err="1">
                <a:solidFill>
                  <a:schemeClr val="accent6"/>
                </a:solidFill>
                <a:effectLst/>
              </a:rPr>
              <a:t>А</a:t>
            </a:r>
            <a:r>
              <a:rPr lang="uk-UA" sz="2000" dirty="0">
                <a:solidFill>
                  <a:schemeClr val="tx1"/>
                </a:solidFill>
                <a:effectLst/>
              </a:rPr>
              <a:t>,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пальц</a:t>
            </a:r>
            <a:r>
              <a:rPr lang="uk-UA" sz="2000" dirty="0" err="1">
                <a:solidFill>
                  <a:srgbClr val="FF0000"/>
                </a:solidFill>
                <a:effectLst/>
              </a:rPr>
              <a:t>Я</a:t>
            </a:r>
            <a:r>
              <a:rPr lang="uk-UA" sz="2000" dirty="0">
                <a:solidFill>
                  <a:schemeClr val="tx1"/>
                </a:solidFill>
                <a:effectLst/>
              </a:rPr>
              <a:t>,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шлунк</a:t>
            </a:r>
            <a:r>
              <a:rPr lang="uk-UA" sz="2000" dirty="0" err="1">
                <a:solidFill>
                  <a:schemeClr val="accent6"/>
                </a:solidFill>
                <a:effectLst/>
              </a:rPr>
              <a:t>А</a:t>
            </a:r>
            <a:r>
              <a:rPr lang="uk-UA" sz="2000" dirty="0">
                <a:solidFill>
                  <a:schemeClr val="tx1"/>
                </a:solidFill>
                <a:effectLst/>
              </a:rPr>
              <a:t>,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суглоб</a:t>
            </a:r>
            <a:r>
              <a:rPr lang="uk-UA" sz="2000" dirty="0" err="1">
                <a:solidFill>
                  <a:schemeClr val="accent6"/>
                </a:solidFill>
                <a:effectLst/>
              </a:rPr>
              <a:t>А</a:t>
            </a:r>
            <a:r>
              <a:rPr lang="uk-UA" sz="2000" dirty="0">
                <a:solidFill>
                  <a:schemeClr val="tx1"/>
                </a:solidFill>
                <a:effectLst/>
              </a:rPr>
              <a:t>, мають закінчення </a:t>
            </a:r>
            <a:r>
              <a:rPr lang="uk-UA" sz="2000" dirty="0">
                <a:solidFill>
                  <a:srgbClr val="FF0000"/>
                </a:solidFill>
                <a:effectLst/>
              </a:rPr>
              <a:t>-</a:t>
            </a:r>
            <a:r>
              <a:rPr lang="uk-UA" sz="2000" dirty="0">
                <a:solidFill>
                  <a:schemeClr val="accent6"/>
                </a:solidFill>
                <a:effectLst/>
              </a:rPr>
              <a:t>А</a:t>
            </a:r>
            <a:r>
              <a:rPr lang="uk-UA" sz="2000" dirty="0">
                <a:solidFill>
                  <a:schemeClr val="tx1"/>
                </a:solidFill>
                <a:effectLst/>
              </a:rPr>
              <a:t> в родовому відмінку однини. Виняток —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мозк</a:t>
            </a:r>
            <a:r>
              <a:rPr lang="uk-UA" sz="2000" dirty="0" err="1">
                <a:solidFill>
                  <a:schemeClr val="accent6"/>
                </a:solidFill>
                <a:effectLst/>
              </a:rPr>
              <a:t>У</a:t>
            </a:r>
            <a:r>
              <a:rPr lang="uk-UA" sz="2000" dirty="0">
                <a:solidFill>
                  <a:schemeClr val="tx1"/>
                </a:solidFill>
                <a:effectLst/>
              </a:rPr>
              <a:t>. Власне, </a:t>
            </a:r>
            <a:r>
              <a:rPr lang="uk-UA" sz="2000" dirty="0" err="1">
                <a:solidFill>
                  <a:schemeClr val="tx1"/>
                </a:solidFill>
                <a:effectLst/>
              </a:rPr>
              <a:t>надважливість</a:t>
            </a:r>
            <a:r>
              <a:rPr lang="uk-UA" sz="2000" dirty="0">
                <a:solidFill>
                  <a:schemeClr val="tx1"/>
                </a:solidFill>
                <a:effectLst/>
              </a:rPr>
              <a:t> цього органу ще раз підкреслюється його винятковістю серед інших.</a:t>
            </a:r>
            <a:br>
              <a:rPr lang="ru-RU" dirty="0">
                <a:effectLst/>
              </a:rPr>
            </a:b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47143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188640"/>
            <a:ext cx="3024336" cy="6480720"/>
          </a:xfrm>
        </p:spPr>
        <p:txBody>
          <a:bodyPr/>
          <a:lstStyle/>
          <a:p>
            <a:pPr marL="0" indent="0" algn="ctr" fontAlgn="base">
              <a:buNone/>
            </a:pPr>
            <a:br>
              <a:rPr lang="uk-UA" sz="1800" dirty="0">
                <a:solidFill>
                  <a:schemeClr val="tx1"/>
                </a:solidFill>
                <a:effectLst/>
              </a:rPr>
            </a:br>
            <a:r>
              <a:rPr lang="uk-UA" sz="1800" dirty="0">
                <a:solidFill>
                  <a:schemeClr val="tx1"/>
                </a:solidFill>
                <a:effectLst/>
              </a:rPr>
              <a:t>Правило, яке відображає чергування приголосних: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uk-UA" sz="1800" dirty="0">
                <a:solidFill>
                  <a:schemeClr val="accent6"/>
                </a:solidFill>
                <a:effectLst/>
              </a:rPr>
              <a:t>ХШС</a:t>
            </a:r>
            <a:br>
              <a:rPr lang="ru-RU" sz="1800" dirty="0">
                <a:solidFill>
                  <a:schemeClr val="accent6"/>
                </a:solidFill>
                <a:effectLst/>
              </a:rPr>
            </a:br>
            <a:r>
              <a:rPr lang="uk-UA" sz="1800" dirty="0">
                <a:solidFill>
                  <a:schemeClr val="accent6"/>
                </a:solidFill>
                <a:effectLst/>
              </a:rPr>
              <a:t>КЧЦ</a:t>
            </a:r>
            <a:br>
              <a:rPr lang="ru-RU" sz="1800" dirty="0">
                <a:solidFill>
                  <a:schemeClr val="accent6"/>
                </a:solidFill>
                <a:effectLst/>
              </a:rPr>
            </a:br>
            <a:r>
              <a:rPr lang="uk-UA" sz="1800" dirty="0">
                <a:solidFill>
                  <a:schemeClr val="accent6"/>
                </a:solidFill>
                <a:effectLst/>
              </a:rPr>
              <a:t>ГЖЗ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 err="1">
                <a:solidFill>
                  <a:schemeClr val="tx1"/>
                </a:solidFill>
                <a:effectLst/>
              </a:rPr>
              <a:t>Вправа</a:t>
            </a:r>
            <a:r>
              <a:rPr lang="ru-RU" sz="1800" dirty="0">
                <a:solidFill>
                  <a:schemeClr val="tx1"/>
                </a:solidFill>
                <a:effectLst/>
              </a:rPr>
              <a:t> «</a:t>
            </a:r>
            <a:r>
              <a:rPr lang="uk-UA" sz="1800" dirty="0">
                <a:solidFill>
                  <a:schemeClr val="tx1"/>
                </a:solidFill>
                <a:effectLst/>
              </a:rPr>
              <a:t>Прогулянка від голови до ніг»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uk-UA" sz="1800" dirty="0">
                <a:solidFill>
                  <a:schemeClr val="tx1"/>
                </a:solidFill>
                <a:effectLst/>
              </a:rPr>
              <a:t>Торкаємося вуха: 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ву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Х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о</a:t>
            </a:r>
            <a:r>
              <a:rPr lang="uk-UA" sz="1800" dirty="0">
                <a:solidFill>
                  <a:schemeClr val="tx1"/>
                </a:solidFill>
                <a:effectLst/>
              </a:rPr>
              <a:t>-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ву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Ш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ко</a:t>
            </a:r>
            <a:r>
              <a:rPr lang="uk-UA" sz="1800" dirty="0">
                <a:solidFill>
                  <a:schemeClr val="tx1"/>
                </a:solidFill>
                <a:effectLst/>
              </a:rPr>
              <a:t>-у 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ву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С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і</a:t>
            </a:r>
            <a:r>
              <a:rPr lang="uk-UA" sz="1800" dirty="0">
                <a:solidFill>
                  <a:schemeClr val="tx1"/>
                </a:solidFill>
                <a:effectLst/>
              </a:rPr>
              <a:t>. </a:t>
            </a:r>
            <a:br>
              <a:rPr lang="uk-UA" sz="1800" dirty="0">
                <a:solidFill>
                  <a:schemeClr val="tx1"/>
                </a:solidFill>
                <a:effectLst/>
              </a:rPr>
            </a:br>
            <a:r>
              <a:rPr lang="uk-UA" sz="1800" dirty="0">
                <a:solidFill>
                  <a:schemeClr val="tx1"/>
                </a:solidFill>
                <a:effectLst/>
              </a:rPr>
              <a:t>Махаємо рукою: 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ру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К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а-ру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Ч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ка-ру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Ц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і</a:t>
            </a:r>
            <a:r>
              <a:rPr lang="uk-UA" sz="1800" dirty="0">
                <a:solidFill>
                  <a:schemeClr val="tx1"/>
                </a:solidFill>
                <a:effectLst/>
              </a:rPr>
              <a:t>. Заземляємось: 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но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Г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а-ні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Ж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ці-но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З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і</a:t>
            </a:r>
            <a:r>
              <a:rPr lang="uk-UA" sz="1800" dirty="0">
                <a:solidFill>
                  <a:schemeClr val="tx1"/>
                </a:solidFill>
                <a:effectLst/>
              </a:rPr>
              <a:t>.</a:t>
            </a:r>
            <a:br>
              <a:rPr lang="uk-UA" sz="1800" dirty="0">
                <a:solidFill>
                  <a:schemeClr val="tx1"/>
                </a:solidFill>
                <a:effectLst/>
              </a:rPr>
            </a:br>
            <a:r>
              <a:rPr lang="uk-UA" sz="1800" dirty="0">
                <a:solidFill>
                  <a:schemeClr val="tx1"/>
                </a:solidFill>
                <a:effectLst/>
              </a:rPr>
              <a:t> Чергування може відбуватися і при доборі спільнокореневих слів: нога - підніжжя </a:t>
            </a:r>
            <a:br>
              <a:rPr lang="uk-UA" sz="1800" dirty="0">
                <a:solidFill>
                  <a:schemeClr val="tx1"/>
                </a:solidFill>
                <a:effectLst/>
              </a:rPr>
            </a:br>
            <a:r>
              <a:rPr lang="uk-UA" sz="1800" dirty="0">
                <a:solidFill>
                  <a:schemeClr val="tx1"/>
                </a:solidFill>
                <a:effectLst/>
              </a:rPr>
              <a:t>(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н</a:t>
            </a:r>
            <a:r>
              <a:rPr lang="uk-UA" sz="1800" dirty="0" err="1">
                <a:solidFill>
                  <a:srgbClr val="0070C0"/>
                </a:solidFill>
                <a:effectLst/>
              </a:rPr>
              <a:t>о</a:t>
            </a:r>
            <a:r>
              <a:rPr lang="uk-UA" sz="1800" dirty="0" err="1">
                <a:solidFill>
                  <a:schemeClr val="accent6"/>
                </a:solidFill>
                <a:effectLst/>
              </a:rPr>
              <a:t>г</a:t>
            </a:r>
            <a:r>
              <a:rPr lang="uk-UA" sz="1800" dirty="0">
                <a:solidFill>
                  <a:schemeClr val="tx1"/>
                </a:solidFill>
                <a:effectLst/>
              </a:rPr>
              <a:t>-</a:t>
            </a:r>
            <a:r>
              <a:rPr lang="uk-UA" sz="1800" dirty="0">
                <a:solidFill>
                  <a:schemeClr val="accent6"/>
                </a:solidFill>
                <a:effectLst/>
              </a:rPr>
              <a:t>н</a:t>
            </a:r>
            <a:r>
              <a:rPr lang="uk-UA" sz="1800" dirty="0">
                <a:solidFill>
                  <a:srgbClr val="0070C0"/>
                </a:solidFill>
                <a:effectLst/>
              </a:rPr>
              <a:t>і</a:t>
            </a:r>
            <a:r>
              <a:rPr lang="uk-UA" sz="1800" dirty="0">
                <a:solidFill>
                  <a:schemeClr val="accent6"/>
                </a:solidFill>
                <a:effectLst/>
              </a:rPr>
              <a:t>ж</a:t>
            </a:r>
            <a:r>
              <a:rPr lang="uk-UA" sz="1800" dirty="0">
                <a:solidFill>
                  <a:schemeClr val="tx1"/>
                </a:solidFill>
                <a:effectLst/>
              </a:rPr>
              <a:t>), в якому </a:t>
            </a:r>
            <a:r>
              <a:rPr lang="uk-UA" sz="1800" dirty="0" err="1">
                <a:solidFill>
                  <a:schemeClr val="tx1"/>
                </a:solidFill>
                <a:effectLst/>
              </a:rPr>
              <a:t>щедро</a:t>
            </a:r>
            <a:r>
              <a:rPr lang="uk-UA" sz="1800" dirty="0">
                <a:solidFill>
                  <a:schemeClr val="tx1"/>
                </a:solidFill>
                <a:effectLst/>
              </a:rPr>
              <a:t> чергуються як голосні, так і приголосні звуки!</a:t>
            </a:r>
            <a:br>
              <a:rPr lang="ru-RU" dirty="0">
                <a:effectLst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1428750" cy="6858000"/>
            <a:chOff x="-9475" y="0"/>
            <a:chExt cx="1438225" cy="68580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39549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332656"/>
            <a:ext cx="2808312" cy="6264696"/>
          </a:xfrm>
        </p:spPr>
        <p:txBody>
          <a:bodyPr/>
          <a:lstStyle/>
          <a:p>
            <a:pPr marL="0" indent="0" algn="ctr" fontAlgn="base">
              <a:buNone/>
            </a:pPr>
            <a:br>
              <a:rPr lang="uk-UA" sz="2800" dirty="0">
                <a:solidFill>
                  <a:schemeClr val="tx1"/>
                </a:solidFill>
                <a:effectLst/>
              </a:rPr>
            </a:br>
            <a:r>
              <a:rPr lang="uk-UA" sz="2800" dirty="0" err="1">
                <a:solidFill>
                  <a:schemeClr val="tx1"/>
                </a:solidFill>
                <a:effectLst/>
              </a:rPr>
              <a:t>Сп</a:t>
            </a:r>
            <a:r>
              <a:rPr lang="uk-UA" sz="2800" dirty="0" err="1">
                <a:solidFill>
                  <a:schemeClr val="accent6"/>
                </a:solidFill>
                <a:effectLst/>
              </a:rPr>
              <a:t>И</a:t>
            </a:r>
            <a:r>
              <a:rPr lang="uk-UA" sz="2800" dirty="0" err="1">
                <a:solidFill>
                  <a:schemeClr val="tx1"/>
                </a:solidFill>
                <a:effectLst/>
              </a:rPr>
              <a:t>на</a:t>
            </a:r>
            <a:br>
              <a:rPr lang="uk-UA" sz="2800" dirty="0">
                <a:solidFill>
                  <a:schemeClr val="tx1"/>
                </a:solidFill>
                <a:effectLst/>
              </a:rPr>
            </a:br>
            <a:r>
              <a:rPr lang="uk-UA" sz="2800" dirty="0">
                <a:solidFill>
                  <a:schemeClr val="tx1"/>
                </a:solidFill>
                <a:effectLst/>
              </a:rPr>
              <a:t> </a:t>
            </a:r>
            <a:r>
              <a:rPr lang="uk-UA" sz="2800" dirty="0" err="1">
                <a:solidFill>
                  <a:schemeClr val="tx1"/>
                </a:solidFill>
                <a:effectLst/>
              </a:rPr>
              <a:t>к</a:t>
            </a:r>
            <a:r>
              <a:rPr lang="uk-UA" sz="2800" dirty="0" err="1">
                <a:solidFill>
                  <a:schemeClr val="accent6"/>
                </a:solidFill>
                <a:effectLst/>
              </a:rPr>
              <a:t>И</a:t>
            </a:r>
            <a:r>
              <a:rPr lang="uk-UA" sz="2800" dirty="0" err="1">
                <a:solidFill>
                  <a:schemeClr val="tx1"/>
                </a:solidFill>
                <a:effectLst/>
              </a:rPr>
              <a:t>шка</a:t>
            </a:r>
            <a:br>
              <a:rPr lang="uk-UA" sz="2800" dirty="0">
                <a:solidFill>
                  <a:schemeClr val="tx1"/>
                </a:solidFill>
                <a:effectLst/>
              </a:rPr>
            </a:br>
            <a:r>
              <a:rPr lang="uk-UA" sz="2800" dirty="0">
                <a:solidFill>
                  <a:schemeClr val="tx1"/>
                </a:solidFill>
                <a:effectLst/>
              </a:rPr>
              <a:t> </a:t>
            </a:r>
            <a:r>
              <a:rPr lang="uk-UA" sz="2800" dirty="0" err="1">
                <a:solidFill>
                  <a:schemeClr val="tx1"/>
                </a:solidFill>
                <a:effectLst/>
              </a:rPr>
              <a:t>н</a:t>
            </a:r>
            <a:r>
              <a:rPr lang="uk-UA" sz="2800" dirty="0" err="1">
                <a:solidFill>
                  <a:schemeClr val="accent6"/>
                </a:solidFill>
                <a:effectLst/>
              </a:rPr>
              <a:t>І</a:t>
            </a:r>
            <a:r>
              <a:rPr lang="uk-UA" sz="2800" dirty="0" err="1">
                <a:solidFill>
                  <a:schemeClr val="tx1"/>
                </a:solidFill>
                <a:effectLst/>
              </a:rPr>
              <a:t>здря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uk-UA" sz="2800" dirty="0">
                <a:solidFill>
                  <a:schemeClr val="tx1"/>
                </a:solidFill>
                <a:effectLst/>
              </a:rPr>
              <a:t>Запам’ятайте: </a:t>
            </a:r>
            <a:br>
              <a:rPr lang="uk-UA" sz="2800" dirty="0">
                <a:solidFill>
                  <a:schemeClr val="tx1"/>
                </a:solidFill>
                <a:effectLst/>
              </a:rPr>
            </a:br>
            <a:r>
              <a:rPr lang="uk-UA" sz="2800" dirty="0">
                <a:solidFill>
                  <a:schemeClr val="tx1"/>
                </a:solidFill>
                <a:effectLst/>
              </a:rPr>
              <a:t>у частинах тіла людини часто наголошується саме перший склад.</a:t>
            </a:r>
            <a:br>
              <a:rPr lang="ru-RU" dirty="0">
                <a:effectLst/>
              </a:rPr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84000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868144" y="116633"/>
            <a:ext cx="2952328" cy="6065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Плеч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вий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плеч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вий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суглоб? </a:t>
            </a: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По-перше, у родовому відмінку буде 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суглоб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не суглобу. </a:t>
            </a:r>
            <a:b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По-друге, суглоб у нас все ж 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плеч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бо основа цього слова (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-) закінчується на шиплячий, ще й наголос падає на закінчення, тому сміливіше пишіть –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 Не 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забудьте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взяти із собою 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кварц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годинник, бо він теж може допомогти пригадати це правило. Щоправда тут пишемо суфікс –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бо основа слова (</a:t>
            </a:r>
            <a:r>
              <a:rPr lang="uk-UA" sz="15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квар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-) закінчується на твердий приголосний.</a:t>
            </a: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99425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796136" y="0"/>
            <a:ext cx="3240360" cy="686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Душ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душ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правильно відмінювати цей іменник в орудному відмінку: «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душ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чи «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душ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»? Правильно,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душ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Після шиплячих </a:t>
            </a:r>
            <a:b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ж, ч, ш,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м’яких звуків пишемо закінчення –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речі, не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забудьте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добре поснідати перед тестом, наприклад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каш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Так вашому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мозк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доведеться зайвий раз відволікатися і думати про те, як правильно: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каш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каш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83200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796136" y="-4873"/>
            <a:ext cx="3347864" cy="6765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яз, п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ята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Згадуємо, що після б, п, в, м, ф перед я, ю, є, ї ставимо апостроф. </a:t>
            </a:r>
            <a:b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Сподіваємося, що у святковий день іспиту ви також пам’ятатимете, що при збігові приголосних у коренях слів після б, п, в, м, ф апостроф не ставимо (тому й </a:t>
            </a:r>
            <a:r>
              <a:rPr lang="uk-UA" sz="1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тковий</a:t>
            </a:r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1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двя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ний</a:t>
            </a:r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тьмя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ний, ма</a:t>
            </a:r>
            <a:r>
              <a:rPr lang="uk-UA" sz="1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впя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чий </a:t>
            </a:r>
            <a:b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ін.). Тож із </a:t>
            </a:r>
            <a:r>
              <a:rPr lang="uk-UA" sz="15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каш</a:t>
            </a:r>
            <a:r>
              <a:rPr lang="uk-UA" sz="1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15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варто випити мор</a:t>
            </a:r>
            <a:r>
              <a:rPr lang="uk-UA" sz="1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квя</a:t>
            </a:r>
            <a:r>
              <a:rPr lang="uk-UA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ного соку без апострофа.</a:t>
            </a: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полінуйтеся виконати фонетичний розбір таких слів, як п’ята </a:t>
            </a:r>
            <a:r>
              <a:rPr lang="ru-RU" dirty="0"/>
              <a:t>[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 й а 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/>
              <a:t>́</a:t>
            </a:r>
            <a:r>
              <a:rPr lang="ru-RU" dirty="0"/>
              <a:t>] 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м’яз </a:t>
            </a:r>
            <a:r>
              <a:rPr lang="ru-RU" dirty="0"/>
              <a:t>[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ru-RU" sz="1600" b="1" dirty="0"/>
              <a:t> 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/>
              <a:t>] </a:t>
            </a:r>
            <a:r>
              <a:rPr lang="uk-UA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ви побачите, що кількість букв і звуків у них не збігається, бо після апострофа букви я, ю, є позначають два звуки.</a:t>
            </a: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62949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4873"/>
            <a:ext cx="1428750" cy="6862873"/>
            <a:chOff x="-9475" y="0"/>
            <a:chExt cx="1438225" cy="68580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670884" y="0"/>
            <a:ext cx="3473116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b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рц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— се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рц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евий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 —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 же тест без завдання на спрощення! </a:t>
            </a:r>
            <a:b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українській мові завжди пишемо «се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рц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рц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я». </a:t>
            </a:r>
            <a:b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пальці нашого Зиновія Наумовича є пер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ь. У називному відмінку зберігаємо букву «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а ось при відмінюванні вона </a:t>
            </a:r>
            <a:b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зникає — «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uk-UA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osvitoria.media/wp-content/uploads/2019/03/bombezno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26" y="0"/>
            <a:ext cx="4088829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58990695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Презентация-укр-2</Template>
  <TotalTime>310</TotalTime>
  <Words>1273</Words>
  <Application>Microsoft Office PowerPoint</Application>
  <PresentationFormat>Pokaz na ekranie (4:3)</PresentationFormat>
  <Paragraphs>49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Calibri</vt:lpstr>
      <vt:lpstr>Georgia</vt:lpstr>
      <vt:lpstr>Symbol</vt:lpstr>
      <vt:lpstr>Times New Roman</vt:lpstr>
      <vt:lpstr>Trebuchet MS</vt:lpstr>
      <vt:lpstr>Воздушный поток</vt:lpstr>
      <vt:lpstr>Prezentacja programu PowerPoint</vt:lpstr>
      <vt:lpstr>Зиновій Наумович Освітянин.  Кожна частина його тіла — підказка для легкого запам’ятовування підступних правил, які знадобляться під час складання ЗНО з української мови.  </vt:lpstr>
      <vt:lpstr>МозкУ чи мозка? Шлунку чи шлункА? Пальцю чи пальцЯ? Наше тіло — єдина система, злагоджену роботу якої забезпечують органи тіла. Добре пам’ятати, що частини нашого тіла, зокрема зубА, пальцЯ, шлункА, суглобА, мають закінчення -А в родовому відмінку однини. Виняток — мозкУ. Власне, надважливість цього органу ще раз підкреслюється його винятковістю серед інших. </vt:lpstr>
      <vt:lpstr> Правило, яке відображає чергування приголосних: ХШС КЧЦ ГЖЗ Вправа «Прогулянка від голови до ніг» Торкаємося вуха: вуХо-вуШко-у вуСі.  Махаємо рукою: руКа-руЧка-руЦі. Заземляємось: ноГа-ніЖці-ноЗі.  Чергування може відбуватися і при доборі спільнокореневих слів: нога - підніжжя  (ног-ніж), в якому щедро чергуються як голосні, так і приголосні звуки! </vt:lpstr>
      <vt:lpstr> СпИна  кИшка  нІздря  Запам’ятайте:  у частинах тіла людини часто наголошується саме перший склад.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Шпаргалка, яку учні ніколи не візьмуть із собою на іспит</dc:title>
  <dc:creator>Пользователь Windows</dc:creator>
  <cp:lastModifiedBy>Marek</cp:lastModifiedBy>
  <cp:revision>40</cp:revision>
  <dcterms:created xsi:type="dcterms:W3CDTF">2021-04-02T07:12:48Z</dcterms:created>
  <dcterms:modified xsi:type="dcterms:W3CDTF">2022-02-15T11:30:40Z</dcterms:modified>
</cp:coreProperties>
</file>